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63" r:id="rId4"/>
    <p:sldId id="265" r:id="rId5"/>
    <p:sldId id="266" r:id="rId6"/>
    <p:sldId id="267" r:id="rId7"/>
    <p:sldId id="268" r:id="rId8"/>
    <p:sldId id="269" r:id="rId9"/>
    <p:sldId id="270" r:id="rId10"/>
    <p:sldId id="271" r:id="rId11"/>
    <p:sldId id="272" r:id="rId12"/>
    <p:sldId id="273" r:id="rId13"/>
    <p:sldId id="264" r:id="rId14"/>
    <p:sldId id="258" r:id="rId15"/>
    <p:sldId id="259" r:id="rId16"/>
    <p:sldId id="260" r:id="rId17"/>
    <p:sldId id="261" r:id="rId18"/>
    <p:sldId id="262" r:id="rId19"/>
  </p:sldIdLst>
  <p:sldSz cx="9144000" cy="6858000" type="screen4x3"/>
  <p:notesSz cx="6858000" cy="9144000"/>
  <p:embeddedFontLst>
    <p:embeddedFont>
      <p:font typeface="vtks distress" panose="02000000000000000000" pitchFamily="2" charset="0"/>
      <p:regular r:id="rId20"/>
    </p:embeddedFont>
    <p:embeddedFont>
      <p:font typeface="GreeceBlack" panose="020B0600000000000000" pitchFamily="34" charset="0"/>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806" y="-211"/>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9/25/2014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9/25/2014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9/25/2014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9/25/2014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smtClean="0">
                <a:latin typeface="vtks distress" panose="02000000000000000000" pitchFamily="2" charset="0"/>
              </a:rPr>
              <a:t>C</a:t>
            </a:r>
            <a:endParaRPr lang="en-US" sz="8800" dirty="0">
              <a:latin typeface="vtks distress" panose="02000000000000000000" pitchFamily="2" charset="0"/>
            </a:endParaRP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smtClean="0">
                <a:latin typeface="vtks distress" panose="02000000000000000000" pitchFamily="2" charset="0"/>
              </a:rPr>
              <a:t>O</a:t>
            </a:r>
            <a:endParaRPr lang="en-US" sz="8800" dirty="0">
              <a:latin typeface="vtks distress" panose="02000000000000000000" pitchFamily="2" charset="0"/>
            </a:endParaRP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smtClean="0">
                <a:latin typeface="vtks distress" panose="02000000000000000000" pitchFamily="2" charset="0"/>
              </a:rPr>
              <a:t>R</a:t>
            </a:r>
            <a:endParaRPr lang="en-US" sz="8800" dirty="0">
              <a:latin typeface="vtks distress" panose="02000000000000000000" pitchFamily="2" charset="0"/>
            </a:endParaRP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smtClean="0">
                <a:latin typeface="vtks distress" panose="02000000000000000000" pitchFamily="2" charset="0"/>
              </a:rPr>
              <a:t>T</a:t>
            </a:r>
            <a:endParaRPr lang="en-US" sz="8800" dirty="0">
              <a:latin typeface="vtks distress" panose="02000000000000000000" pitchFamily="2" charset="0"/>
            </a:endParaRP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H</a:t>
            </a:r>
            <a:endParaRPr lang="en-US" sz="8800" dirty="0">
              <a:latin typeface="vtks distress" panose="02000000000000000000" pitchFamily="2" charset="0"/>
            </a:endParaRP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smtClean="0">
                <a:latin typeface="vtks distress" panose="02000000000000000000" pitchFamily="2" charset="0"/>
              </a:rPr>
              <a:t>A</a:t>
            </a:r>
            <a:endParaRPr lang="en-US" sz="8800" dirty="0">
              <a:latin typeface="vtks distress" panose="02000000000000000000" pitchFamily="2" charset="0"/>
            </a:endParaRP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S  </a:t>
            </a:r>
            <a:endParaRPr lang="en-US" sz="8800" dirty="0">
              <a:latin typeface="vtks distress" panose="02000000000000000000" pitchFamily="2" charset="0"/>
            </a:endParaRP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I</a:t>
            </a:r>
            <a:endParaRPr lang="en-US" sz="7200" dirty="0">
              <a:solidFill>
                <a:srgbClr val="FFFFFF"/>
              </a:solidFill>
              <a:latin typeface="vtks distress" panose="02000000000000000000" pitchFamily="2" charset="0"/>
            </a:endParaRPr>
          </a:p>
        </p:txBody>
      </p:sp>
      <p:sp>
        <p:nvSpPr>
          <p:cNvPr id="17" name="TextBox 16"/>
          <p:cNvSpPr txBox="1"/>
          <p:nvPr/>
        </p:nvSpPr>
        <p:spPr>
          <a:xfrm>
            <a:off x="4678746" y="12704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T</a:t>
            </a:r>
            <a:endParaRPr lang="en-US" sz="7200" dirty="0">
              <a:solidFill>
                <a:srgbClr val="FFFFFF"/>
              </a:solidFill>
              <a:latin typeface="vtks distress" panose="02000000000000000000" pitchFamily="2" charset="0"/>
            </a:endParaRPr>
          </a:p>
        </p:txBody>
      </p:sp>
      <p:sp>
        <p:nvSpPr>
          <p:cNvPr id="18" name="TextBox 17"/>
          <p:cNvSpPr txBox="1"/>
          <p:nvPr/>
        </p:nvSpPr>
        <p:spPr>
          <a:xfrm>
            <a:off x="4029653" y="127613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S  </a:t>
            </a:r>
            <a:endParaRPr lang="en-US" sz="7200" dirty="0">
              <a:solidFill>
                <a:srgbClr val="FFFFFF"/>
              </a:solidFill>
              <a:latin typeface="vtks distress" panose="02000000000000000000" pitchFamily="2" charset="0"/>
            </a:endParaRP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F</a:t>
            </a:r>
          </a:p>
        </p:txBody>
      </p:sp>
      <p:sp>
        <p:nvSpPr>
          <p:cNvPr id="15" name="TextBox 14"/>
          <p:cNvSpPr txBox="1"/>
          <p:nvPr/>
        </p:nvSpPr>
        <p:spPr>
          <a:xfrm>
            <a:off x="3268139" y="1242276"/>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R</a:t>
            </a:r>
            <a:endParaRPr lang="en-US" sz="72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536716" y="3336359"/>
            <a:ext cx="779960" cy="1446550"/>
          </a:xfrm>
          <a:prstGeom prst="rect">
            <a:avLst/>
          </a:prstGeom>
          <a:noFill/>
        </p:spPr>
        <p:txBody>
          <a:bodyPr wrap="square" rtlCol="0">
            <a:spAutoFit/>
          </a:bodyPr>
          <a:lstStyle/>
          <a:p>
            <a:r>
              <a:rPr lang="en-US" sz="8800" dirty="0">
                <a:latin typeface="vtks distress" panose="02000000000000000000" pitchFamily="2" charset="0"/>
              </a:rPr>
              <a:t>5</a:t>
            </a:r>
            <a:endParaRPr lang="en-US" sz="8800" dirty="0">
              <a:latin typeface="vtks distress" panose="02000000000000000000" pitchFamily="2" charset="0"/>
            </a:endParaRPr>
          </a:p>
        </p:txBody>
      </p:sp>
      <p:sp>
        <p:nvSpPr>
          <p:cNvPr id="22" name="TextBox 21"/>
          <p:cNvSpPr txBox="1"/>
          <p:nvPr/>
        </p:nvSpPr>
        <p:spPr>
          <a:xfrm>
            <a:off x="6039071" y="3342002"/>
            <a:ext cx="779960" cy="1446550"/>
          </a:xfrm>
          <a:prstGeom prst="rect">
            <a:avLst/>
          </a:prstGeom>
          <a:noFill/>
        </p:spPr>
        <p:txBody>
          <a:bodyPr wrap="square" rtlCol="0">
            <a:spAutoFit/>
          </a:bodyPr>
          <a:lstStyle/>
          <a:p>
            <a:r>
              <a:rPr lang="en-US" sz="8800" b="1" dirty="0" smtClean="0">
                <a:latin typeface="Arial" panose="020B0604020202020204" pitchFamily="34" charset="0"/>
                <a:cs typeface="Arial" panose="020B0604020202020204" pitchFamily="34" charset="0"/>
              </a:rPr>
              <a:t>.</a:t>
            </a:r>
            <a:endParaRPr lang="en-US" sz="8800" b="1" dirty="0">
              <a:latin typeface="Arial" panose="020B0604020202020204" pitchFamily="34" charset="0"/>
              <a:cs typeface="Arial" panose="020B0604020202020204" pitchFamily="34" charset="0"/>
            </a:endParaRPr>
          </a:p>
        </p:txBody>
      </p:sp>
      <p:sp>
        <p:nvSpPr>
          <p:cNvPr id="23" name="TextBox 22"/>
          <p:cNvSpPr txBox="1"/>
          <p:nvPr/>
        </p:nvSpPr>
        <p:spPr>
          <a:xfrm>
            <a:off x="6377737" y="3342005"/>
            <a:ext cx="779960" cy="1446550"/>
          </a:xfrm>
          <a:prstGeom prst="rect">
            <a:avLst/>
          </a:prstGeom>
          <a:noFill/>
        </p:spPr>
        <p:txBody>
          <a:bodyPr wrap="square" rtlCol="0">
            <a:spAutoFit/>
          </a:bodyPr>
          <a:lstStyle/>
          <a:p>
            <a:r>
              <a:rPr lang="en-US" sz="8800" dirty="0" smtClean="0">
                <a:latin typeface="vtks distress" panose="02000000000000000000" pitchFamily="2" charset="0"/>
              </a:rPr>
              <a:t>1</a:t>
            </a:r>
            <a:endParaRPr lang="en-US" sz="8800" dirty="0">
              <a:latin typeface="vtks distress" panose="02000000000000000000" pitchFamily="2" charset="0"/>
            </a:endParaRPr>
          </a:p>
        </p:txBody>
      </p:sp>
      <p:sp>
        <p:nvSpPr>
          <p:cNvPr id="24" name="TextBox 23"/>
          <p:cNvSpPr txBox="1"/>
          <p:nvPr/>
        </p:nvSpPr>
        <p:spPr>
          <a:xfrm>
            <a:off x="7472772" y="3342002"/>
            <a:ext cx="1253546" cy="1446550"/>
          </a:xfrm>
          <a:prstGeom prst="rect">
            <a:avLst/>
          </a:prstGeom>
          <a:noFill/>
        </p:spPr>
        <p:txBody>
          <a:bodyPr wrap="square" rtlCol="0">
            <a:spAutoFit/>
          </a:bodyPr>
          <a:lstStyle/>
          <a:p>
            <a:r>
              <a:rPr lang="en-US" sz="8800" dirty="0" smtClean="0">
                <a:latin typeface="vtks distress" panose="02000000000000000000" pitchFamily="2" charset="0"/>
              </a:rPr>
              <a:t>13  </a:t>
            </a:r>
            <a:endParaRPr lang="en-US" sz="8800" dirty="0">
              <a:latin typeface="vtks distress" panose="02000000000000000000" pitchFamily="2" charset="0"/>
            </a:endParaRPr>
          </a:p>
        </p:txBody>
      </p:sp>
      <p:sp>
        <p:nvSpPr>
          <p:cNvPr id="25" name="TextBox 24"/>
          <p:cNvSpPr txBox="1"/>
          <p:nvPr/>
        </p:nvSpPr>
        <p:spPr>
          <a:xfrm>
            <a:off x="6947823" y="3325070"/>
            <a:ext cx="779960" cy="1446550"/>
          </a:xfrm>
          <a:prstGeom prst="rect">
            <a:avLst/>
          </a:prstGeom>
          <a:noFill/>
        </p:spPr>
        <p:txBody>
          <a:bodyPr wrap="square" rtlCol="0">
            <a:spAutoFit/>
          </a:bodyPr>
          <a:lstStyle/>
          <a:p>
            <a:r>
              <a:rPr lang="en-US" sz="8800" b="1" dirty="0" smtClean="0">
                <a:latin typeface="Arial" panose="020B0604020202020204" pitchFamily="34" charset="0"/>
                <a:cs typeface="Arial" panose="020B0604020202020204" pitchFamily="34" charset="0"/>
              </a:rPr>
              <a:t>-</a:t>
            </a:r>
            <a:endParaRPr lang="en-US" sz="8800" b="1" dirty="0">
              <a:latin typeface="Arial" panose="020B0604020202020204" pitchFamily="34" charset="0"/>
              <a:cs typeface="Arial" panose="020B0604020202020204" pitchFamily="34" charset="0"/>
            </a:endParaRP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smtClean="0">
                <a:latin typeface="vtks distress" panose="02000000000000000000" pitchFamily="2" charset="0"/>
              </a:rPr>
              <a:t>A free CD of this message will be available following the service</a:t>
            </a:r>
            <a:endParaRPr lang="en-US" sz="2000" dirty="0">
              <a:latin typeface="vtks distress" panose="02000000000000000000" pitchFamily="2" charset="0"/>
            </a:endParaRP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smtClean="0">
                <a:latin typeface="vtks distress" panose="02000000000000000000" pitchFamily="2" charset="0"/>
              </a:rPr>
              <a:t>It will also be available for podcast later this week at calvaryokc.com</a:t>
            </a:r>
            <a:endParaRPr lang="en-US" sz="2000" dirty="0">
              <a:latin typeface="vtks distress" panose="02000000000000000000" pitchFamily="2" charset="0"/>
            </a:endParaRPr>
          </a:p>
        </p:txBody>
      </p:sp>
    </p:spTree>
    <p:extLst>
      <p:ext uri="{BB962C8B-B14F-4D97-AF65-F5344CB8AC3E}">
        <p14:creationId xmlns:p14="http://schemas.microsoft.com/office/powerpoint/2010/main" val="14636387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a:t>
            </a:r>
            <a:r>
              <a:rPr lang="en-US" sz="3200" dirty="0" smtClean="0">
                <a:solidFill>
                  <a:schemeClr val="bg1"/>
                </a:solidFill>
              </a:rPr>
              <a:t>Restoration:</a:t>
            </a:r>
            <a:endParaRPr lang="en-US" sz="3200" dirty="0">
              <a:solidFill>
                <a:schemeClr val="bg1"/>
              </a:solidFill>
            </a:endParaRPr>
          </a:p>
        </p:txBody>
      </p:sp>
      <p:sp>
        <p:nvSpPr>
          <p:cNvPr id="23" name="TextBox 22"/>
          <p:cNvSpPr txBox="1"/>
          <p:nvPr/>
        </p:nvSpPr>
        <p:spPr>
          <a:xfrm>
            <a:off x="434310" y="1162395"/>
            <a:ext cx="8258133" cy="4524315"/>
          </a:xfrm>
          <a:prstGeom prst="rect">
            <a:avLst/>
          </a:prstGeom>
          <a:noFill/>
        </p:spPr>
        <p:txBody>
          <a:bodyPr wrap="square" rtlCol="0">
            <a:spAutoFit/>
          </a:bodyPr>
          <a:lstStyle/>
          <a:p>
            <a:r>
              <a:rPr lang="en-US" sz="3200" dirty="0"/>
              <a:t>James </a:t>
            </a:r>
            <a:r>
              <a:rPr lang="en-US" sz="3200" dirty="0" smtClean="0"/>
              <a:t>5.19-20 - </a:t>
            </a:r>
            <a:r>
              <a:rPr lang="en-US" sz="3200" baseline="30000" dirty="0"/>
              <a:t>19</a:t>
            </a:r>
            <a:r>
              <a:rPr lang="en-US" sz="3200" dirty="0"/>
              <a:t> </a:t>
            </a:r>
            <a:r>
              <a:rPr lang="en-US" sz="3200" dirty="0">
                <a:solidFill>
                  <a:schemeClr val="accent2">
                    <a:lumMod val="50000"/>
                  </a:schemeClr>
                </a:solidFill>
              </a:rPr>
              <a:t>Brethren, if anyone among you wanders from the truth, and someone turns him back, </a:t>
            </a:r>
            <a:r>
              <a:rPr lang="en-US" sz="3200" baseline="30000" dirty="0"/>
              <a:t>20</a:t>
            </a:r>
            <a:r>
              <a:rPr lang="en-US" sz="3200" dirty="0"/>
              <a:t> </a:t>
            </a:r>
            <a:r>
              <a:rPr lang="en-US" sz="3200" dirty="0">
                <a:solidFill>
                  <a:schemeClr val="accent2">
                    <a:lumMod val="50000"/>
                  </a:schemeClr>
                </a:solidFill>
              </a:rPr>
              <a:t>let him know that he who turns a sinner from the error of his way will save a soul from death and cover a multitude of sins.</a:t>
            </a:r>
          </a:p>
        </p:txBody>
      </p:sp>
    </p:spTree>
    <p:extLst>
      <p:ext uri="{BB962C8B-B14F-4D97-AF65-F5344CB8AC3E}">
        <p14:creationId xmlns:p14="http://schemas.microsoft.com/office/powerpoint/2010/main" val="29573718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a:t>
            </a:r>
            <a:r>
              <a:rPr lang="en-US" sz="3200" dirty="0" smtClean="0">
                <a:solidFill>
                  <a:schemeClr val="bg1"/>
                </a:solidFill>
              </a:rPr>
              <a:t>Restoration:</a:t>
            </a:r>
            <a:endParaRPr lang="en-US" sz="3200" dirty="0">
              <a:solidFill>
                <a:schemeClr val="bg1"/>
              </a:solidFill>
            </a:endParaRPr>
          </a:p>
        </p:txBody>
      </p:sp>
      <p:sp>
        <p:nvSpPr>
          <p:cNvPr id="23" name="TextBox 22"/>
          <p:cNvSpPr txBox="1"/>
          <p:nvPr/>
        </p:nvSpPr>
        <p:spPr>
          <a:xfrm>
            <a:off x="434310" y="1162395"/>
            <a:ext cx="8258133" cy="3046988"/>
          </a:xfrm>
          <a:prstGeom prst="rect">
            <a:avLst/>
          </a:prstGeom>
          <a:noFill/>
        </p:spPr>
        <p:txBody>
          <a:bodyPr wrap="square" rtlCol="0">
            <a:spAutoFit/>
          </a:bodyPr>
          <a:lstStyle/>
          <a:p>
            <a:r>
              <a:rPr lang="en-US" sz="3200" dirty="0"/>
              <a:t>1 Tim. </a:t>
            </a:r>
            <a:r>
              <a:rPr lang="en-US" sz="3200" dirty="0" smtClean="0"/>
              <a:t>2.25 - </a:t>
            </a:r>
            <a:r>
              <a:rPr lang="en-US" sz="3200" dirty="0">
                <a:solidFill>
                  <a:schemeClr val="accent2">
                    <a:lumMod val="50000"/>
                  </a:schemeClr>
                </a:solidFill>
              </a:rPr>
              <a:t>in humility correcting those who are in opposition, if God perhaps will grant them repentance, so that they may know the truth.</a:t>
            </a:r>
          </a:p>
        </p:txBody>
      </p:sp>
    </p:spTree>
    <p:extLst>
      <p:ext uri="{BB962C8B-B14F-4D97-AF65-F5344CB8AC3E}">
        <p14:creationId xmlns:p14="http://schemas.microsoft.com/office/powerpoint/2010/main" val="25029506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a:t>
            </a:r>
            <a:r>
              <a:rPr lang="en-US" sz="3200" dirty="0" smtClean="0">
                <a:solidFill>
                  <a:schemeClr val="bg1"/>
                </a:solidFill>
              </a:rPr>
              <a:t>Restoration:</a:t>
            </a:r>
            <a:endParaRPr lang="en-US" sz="3200" dirty="0">
              <a:solidFill>
                <a:schemeClr val="bg1"/>
              </a:solidFill>
            </a:endParaRPr>
          </a:p>
        </p:txBody>
      </p:sp>
      <p:sp>
        <p:nvSpPr>
          <p:cNvPr id="23" name="TextBox 22"/>
          <p:cNvSpPr txBox="1"/>
          <p:nvPr/>
        </p:nvSpPr>
        <p:spPr>
          <a:xfrm>
            <a:off x="434310" y="1162395"/>
            <a:ext cx="8258133" cy="3539430"/>
          </a:xfrm>
          <a:prstGeom prst="rect">
            <a:avLst/>
          </a:prstGeom>
          <a:noFill/>
        </p:spPr>
        <p:txBody>
          <a:bodyPr wrap="square" rtlCol="0">
            <a:spAutoFit/>
          </a:bodyPr>
          <a:lstStyle/>
          <a:p>
            <a:r>
              <a:rPr lang="en-US" sz="3200" dirty="0"/>
              <a:t>Gal. </a:t>
            </a:r>
            <a:r>
              <a:rPr lang="en-US" sz="3200" dirty="0" smtClean="0"/>
              <a:t>6.1 -</a:t>
            </a:r>
            <a:r>
              <a:rPr lang="en-US" sz="3200" dirty="0"/>
              <a:t> </a:t>
            </a:r>
            <a:r>
              <a:rPr lang="en-US" sz="3200" dirty="0">
                <a:solidFill>
                  <a:schemeClr val="accent2">
                    <a:lumMod val="50000"/>
                  </a:schemeClr>
                </a:solidFill>
              </a:rPr>
              <a:t>Brethren, if a man is overtaken in any trespass, you who are spiritual restore such a one in a spirit of gentleness, considering yourself lest you also be tempted.</a:t>
            </a:r>
          </a:p>
        </p:txBody>
      </p:sp>
    </p:spTree>
    <p:extLst>
      <p:ext uri="{BB962C8B-B14F-4D97-AF65-F5344CB8AC3E}">
        <p14:creationId xmlns:p14="http://schemas.microsoft.com/office/powerpoint/2010/main" val="1875445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3"/>
                                        </p:tgtEl>
                                      </p:cBhvr>
                                    </p:animEffect>
                                    <p:set>
                                      <p:cBhvr>
                                        <p:cTn id="12" dur="1" fill="hold">
                                          <p:stCondLst>
                                            <p:cond delay="499"/>
                                          </p:stCondLst>
                                        </p:cTn>
                                        <p:tgtEl>
                                          <p:spTgt spid="23"/>
                                        </p:tgtEl>
                                        <p:attrNameLst>
                                          <p:attrName>style.visibility</p:attrName>
                                        </p:attrNameLst>
                                      </p:cBhvr>
                                      <p:to>
                                        <p:strVal val="hidden"/>
                                      </p:to>
                                    </p:set>
                                  </p:childTnLst>
                                </p:cTn>
                              </p:par>
                              <p:par>
                                <p:cTn id="13" presetID="10" presetClass="exit" presetSubtype="0" fill="hold" grpId="1" nodeType="withEffect">
                                  <p:stCondLst>
                                    <p:cond delay="0"/>
                                  </p:stCondLst>
                                  <p:childTnLst>
                                    <p:animEffect transition="out" filter="fade">
                                      <p:cBhvr>
                                        <p:cTn id="14" dur="500"/>
                                        <p:tgtEl>
                                          <p:spTgt spid="22"/>
                                        </p:tgtEl>
                                      </p:cBhvr>
                                    </p:animEffect>
                                    <p:set>
                                      <p:cBhvr>
                                        <p:cTn id="15"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1"/>
      <p:bldP spid="23" grpId="0"/>
      <p:bldP spid="23"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 name="TextBox 1"/>
          <p:cNvSpPr txBox="1"/>
          <p:nvPr/>
        </p:nvSpPr>
        <p:spPr>
          <a:xfrm>
            <a:off x="494452" y="513687"/>
            <a:ext cx="8258133" cy="646331"/>
          </a:xfrm>
          <a:prstGeom prst="rect">
            <a:avLst/>
          </a:prstGeom>
          <a:noFill/>
        </p:spPr>
        <p:txBody>
          <a:bodyPr wrap="square" rtlCol="0">
            <a:spAutoFit/>
          </a:bodyPr>
          <a:lstStyle/>
          <a:p>
            <a:r>
              <a:rPr lang="en-US" sz="3600" dirty="0"/>
              <a:t>Two </a:t>
            </a:r>
            <a:r>
              <a:rPr lang="en-US" sz="3600" dirty="0" smtClean="0"/>
              <a:t>things:</a:t>
            </a:r>
            <a:endParaRPr lang="en-US" sz="3600" dirty="0">
              <a:solidFill>
                <a:schemeClr val="accent2">
                  <a:lumMod val="50000"/>
                </a:schemeClr>
              </a:solidFill>
              <a:latin typeface="GreeceBlack" panose="020B0600000000000000" pitchFamily="34" charset="0"/>
            </a:endParaRPr>
          </a:p>
        </p:txBody>
      </p:sp>
      <p:sp>
        <p:nvSpPr>
          <p:cNvPr id="26" name="TextBox 25"/>
          <p:cNvSpPr txBox="1"/>
          <p:nvPr/>
        </p:nvSpPr>
        <p:spPr>
          <a:xfrm>
            <a:off x="488806" y="1061202"/>
            <a:ext cx="8258133" cy="646331"/>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The Man</a:t>
            </a:r>
            <a:endParaRPr lang="en-US" sz="3600" dirty="0">
              <a:solidFill>
                <a:schemeClr val="accent2">
                  <a:lumMod val="50000"/>
                </a:schemeClr>
              </a:solidFill>
              <a:latin typeface="GreeceBlack" panose="020B0600000000000000" pitchFamily="34" charset="0"/>
            </a:endParaRPr>
          </a:p>
        </p:txBody>
      </p:sp>
      <p:sp>
        <p:nvSpPr>
          <p:cNvPr id="27" name="TextBox 26"/>
          <p:cNvSpPr txBox="1"/>
          <p:nvPr/>
        </p:nvSpPr>
        <p:spPr>
          <a:xfrm>
            <a:off x="483160" y="1608717"/>
            <a:ext cx="8258133" cy="646331"/>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The Church</a:t>
            </a:r>
            <a:endParaRPr lang="en-US" sz="3600" dirty="0">
              <a:solidFill>
                <a:schemeClr val="accent2">
                  <a:lumMod val="50000"/>
                </a:schemeClr>
              </a:solidFill>
              <a:latin typeface="GreeceBlack" panose="020B0600000000000000" pitchFamily="34" charset="0"/>
            </a:endParaRPr>
          </a:p>
        </p:txBody>
      </p:sp>
      <p:sp>
        <p:nvSpPr>
          <p:cNvPr id="28" name="TextBox 27"/>
          <p:cNvSpPr txBox="1"/>
          <p:nvPr/>
        </p:nvSpPr>
        <p:spPr>
          <a:xfrm>
            <a:off x="488806" y="2201379"/>
            <a:ext cx="8258133" cy="646331"/>
          </a:xfrm>
          <a:prstGeom prst="rect">
            <a:avLst/>
          </a:prstGeom>
          <a:noFill/>
        </p:spPr>
        <p:txBody>
          <a:bodyPr wrap="square" rtlCol="0">
            <a:spAutoFit/>
          </a:bodyPr>
          <a:lstStyle/>
          <a:p>
            <a:r>
              <a:rPr lang="en-US" sz="3600" dirty="0"/>
              <a:t>Two </a:t>
            </a:r>
            <a:r>
              <a:rPr lang="en-US" sz="3600" dirty="0" smtClean="0"/>
              <a:t>Goals:</a:t>
            </a:r>
            <a:endParaRPr lang="en-US" sz="3600" dirty="0">
              <a:solidFill>
                <a:schemeClr val="accent2">
                  <a:lumMod val="50000"/>
                </a:schemeClr>
              </a:solidFill>
              <a:latin typeface="GreeceBlack" panose="020B0600000000000000" pitchFamily="34" charset="0"/>
            </a:endParaRPr>
          </a:p>
        </p:txBody>
      </p:sp>
      <p:sp>
        <p:nvSpPr>
          <p:cNvPr id="29" name="TextBox 28"/>
          <p:cNvSpPr txBox="1"/>
          <p:nvPr/>
        </p:nvSpPr>
        <p:spPr>
          <a:xfrm>
            <a:off x="483160" y="2748894"/>
            <a:ext cx="8258133" cy="1200329"/>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The Restoration of the Man</a:t>
            </a:r>
            <a:endParaRPr lang="en-US" sz="3600" dirty="0">
              <a:solidFill>
                <a:schemeClr val="accent2">
                  <a:lumMod val="50000"/>
                </a:schemeClr>
              </a:solidFill>
              <a:latin typeface="GreeceBlack" panose="020B0600000000000000" pitchFamily="34" charset="0"/>
            </a:endParaRPr>
          </a:p>
        </p:txBody>
      </p:sp>
      <p:sp>
        <p:nvSpPr>
          <p:cNvPr id="30" name="TextBox 29"/>
          <p:cNvSpPr txBox="1"/>
          <p:nvPr/>
        </p:nvSpPr>
        <p:spPr>
          <a:xfrm>
            <a:off x="477514" y="3917293"/>
            <a:ext cx="8258133" cy="1200329"/>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The Cleansing of the Church</a:t>
            </a:r>
            <a:endParaRPr lang="en-US" sz="36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33029547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par>
                          <p:cTn id="23" fill="hold">
                            <p:stCondLst>
                              <p:cond delay="500"/>
                            </p:stCondLst>
                            <p:childTnLst>
                              <p:par>
                                <p:cTn id="24" presetID="9" presetClass="emph" presetSubtype="0" grpId="2" nodeType="afterEffect">
                                  <p:stCondLst>
                                    <p:cond delay="0"/>
                                  </p:stCondLst>
                                  <p:childTnLst>
                                    <p:set>
                                      <p:cBhvr rctx="PPT">
                                        <p:cTn id="25" dur="indefinite"/>
                                        <p:tgtEl>
                                          <p:spTgt spid="2"/>
                                        </p:tgtEl>
                                        <p:attrNameLst>
                                          <p:attrName>style.opacity</p:attrName>
                                        </p:attrNameLst>
                                      </p:cBhvr>
                                      <p:to>
                                        <p:strVal val="0.5"/>
                                      </p:to>
                                    </p:set>
                                    <p:animEffect filter="image" prLst="opacity: 0.5">
                                      <p:cBhvr rctx="IE">
                                        <p:cTn id="26" dur="indefinite"/>
                                        <p:tgtEl>
                                          <p:spTgt spid="2"/>
                                        </p:tgtEl>
                                      </p:cBhvr>
                                    </p:animEffect>
                                  </p:childTnLst>
                                </p:cTn>
                              </p:par>
                              <p:par>
                                <p:cTn id="27" presetID="9" presetClass="emph" presetSubtype="0" grpId="2" nodeType="withEffect">
                                  <p:stCondLst>
                                    <p:cond delay="0"/>
                                  </p:stCondLst>
                                  <p:childTnLst>
                                    <p:set>
                                      <p:cBhvr rctx="PPT">
                                        <p:cTn id="28" dur="indefinite"/>
                                        <p:tgtEl>
                                          <p:spTgt spid="26"/>
                                        </p:tgtEl>
                                        <p:attrNameLst>
                                          <p:attrName>style.opacity</p:attrName>
                                        </p:attrNameLst>
                                      </p:cBhvr>
                                      <p:to>
                                        <p:strVal val="0.5"/>
                                      </p:to>
                                    </p:set>
                                    <p:animEffect filter="image" prLst="opacity: 0.5">
                                      <p:cBhvr rctx="IE">
                                        <p:cTn id="29" dur="indefinite"/>
                                        <p:tgtEl>
                                          <p:spTgt spid="26"/>
                                        </p:tgtEl>
                                      </p:cBhvr>
                                    </p:animEffect>
                                  </p:childTnLst>
                                </p:cTn>
                              </p:par>
                              <p:par>
                                <p:cTn id="30" presetID="9" presetClass="emph" presetSubtype="0" grpId="2" nodeType="withEffect">
                                  <p:stCondLst>
                                    <p:cond delay="0"/>
                                  </p:stCondLst>
                                  <p:childTnLst>
                                    <p:set>
                                      <p:cBhvr rctx="PPT">
                                        <p:cTn id="31" dur="indefinite"/>
                                        <p:tgtEl>
                                          <p:spTgt spid="27"/>
                                        </p:tgtEl>
                                        <p:attrNameLst>
                                          <p:attrName>style.opacity</p:attrName>
                                        </p:attrNameLst>
                                      </p:cBhvr>
                                      <p:to>
                                        <p:strVal val="0.5"/>
                                      </p:to>
                                    </p:set>
                                    <p:animEffect filter="image" prLst="opacity: 0.5">
                                      <p:cBhvr rctx="IE">
                                        <p:cTn id="32" dur="indefinite"/>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2"/>
                                        </p:tgtEl>
                                      </p:cBhvr>
                                    </p:animEffect>
                                    <p:set>
                                      <p:cBhvr>
                                        <p:cTn id="47" dur="1" fill="hold">
                                          <p:stCondLst>
                                            <p:cond delay="499"/>
                                          </p:stCondLst>
                                        </p:cTn>
                                        <p:tgtEl>
                                          <p:spTgt spid="2"/>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26"/>
                                        </p:tgtEl>
                                      </p:cBhvr>
                                    </p:animEffect>
                                    <p:set>
                                      <p:cBhvr>
                                        <p:cTn id="50" dur="1" fill="hold">
                                          <p:stCondLst>
                                            <p:cond delay="499"/>
                                          </p:stCondLst>
                                        </p:cTn>
                                        <p:tgtEl>
                                          <p:spTgt spid="26"/>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27"/>
                                        </p:tgtEl>
                                      </p:cBhvr>
                                    </p:animEffect>
                                    <p:set>
                                      <p:cBhvr>
                                        <p:cTn id="53" dur="1" fill="hold">
                                          <p:stCondLst>
                                            <p:cond delay="499"/>
                                          </p:stCondLst>
                                        </p:cTn>
                                        <p:tgtEl>
                                          <p:spTgt spid="27"/>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28"/>
                                        </p:tgtEl>
                                      </p:cBhvr>
                                    </p:animEffect>
                                    <p:set>
                                      <p:cBhvr>
                                        <p:cTn id="56" dur="1" fill="hold">
                                          <p:stCondLst>
                                            <p:cond delay="499"/>
                                          </p:stCondLst>
                                        </p:cTn>
                                        <p:tgtEl>
                                          <p:spTgt spid="28"/>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29"/>
                                        </p:tgtEl>
                                      </p:cBhvr>
                                    </p:animEffect>
                                    <p:set>
                                      <p:cBhvr>
                                        <p:cTn id="59" dur="1" fill="hold">
                                          <p:stCondLst>
                                            <p:cond delay="499"/>
                                          </p:stCondLst>
                                        </p:cTn>
                                        <p:tgtEl>
                                          <p:spTgt spid="29"/>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30"/>
                                        </p:tgtEl>
                                      </p:cBhvr>
                                    </p:animEffect>
                                    <p:set>
                                      <p:cBhvr>
                                        <p:cTn id="62"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6" grpId="0"/>
      <p:bldP spid="26" grpId="1"/>
      <p:bldP spid="26" grpId="2"/>
      <p:bldP spid="27" grpId="0"/>
      <p:bldP spid="27" grpId="1"/>
      <p:bldP spid="27" grpId="2"/>
      <p:bldP spid="28" grpId="0"/>
      <p:bldP spid="28" grpId="1"/>
      <p:bldP spid="29" grpId="0"/>
      <p:bldP spid="29" grpId="1"/>
      <p:bldP spid="30" grpId="0"/>
      <p:bldP spid="30"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solidFill>
                  <a:schemeClr val="accent2">
                    <a:lumMod val="50000"/>
                  </a:schemeClr>
                </a:solidFill>
              </a:rPr>
              <a:t>Actually</a:t>
            </a:r>
            <a:r>
              <a:rPr lang="en-US" sz="3600" dirty="0"/>
              <a:t> </a:t>
            </a:r>
            <a:r>
              <a:rPr lang="en-US" sz="3600" dirty="0" smtClean="0"/>
              <a:t>-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holōs</a:t>
            </a:r>
            <a:r>
              <a:rPr lang="en-US" sz="3600" dirty="0">
                <a:solidFill>
                  <a:schemeClr val="accent2">
                    <a:lumMod val="50000"/>
                  </a:schemeClr>
                </a:solidFill>
              </a:rPr>
              <a:t> </a:t>
            </a:r>
            <a:r>
              <a:rPr lang="en-US" sz="3600" dirty="0"/>
              <a:t>– </a:t>
            </a:r>
            <a:r>
              <a:rPr lang="en-US" sz="3600" dirty="0" smtClean="0"/>
              <a:t>literally, </a:t>
            </a:r>
            <a:r>
              <a:rPr lang="en-US" sz="3600" i="1" dirty="0"/>
              <a:t>fully </a:t>
            </a:r>
            <a:r>
              <a:rPr lang="en-US" sz="3600" i="1" dirty="0" smtClean="0"/>
              <a:t>reported</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Tree>
    <p:extLst>
      <p:ext uri="{BB962C8B-B14F-4D97-AF65-F5344CB8AC3E}">
        <p14:creationId xmlns:p14="http://schemas.microsoft.com/office/powerpoint/2010/main" val="14220558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1754326"/>
          </a:xfrm>
          <a:prstGeom prst="rect">
            <a:avLst/>
          </a:prstGeom>
          <a:noFill/>
        </p:spPr>
        <p:txBody>
          <a:bodyPr wrap="square" rtlCol="0">
            <a:spAutoFit/>
          </a:bodyPr>
          <a:lstStyle/>
          <a:p>
            <a:r>
              <a:rPr lang="en-US" sz="3600" dirty="0">
                <a:solidFill>
                  <a:schemeClr val="accent2">
                    <a:lumMod val="50000"/>
                  </a:schemeClr>
                </a:solidFill>
              </a:rPr>
              <a:t>Mourned</a:t>
            </a:r>
            <a:r>
              <a:rPr lang="en-US" sz="3600" dirty="0"/>
              <a:t> </a:t>
            </a:r>
            <a:r>
              <a:rPr lang="en-US" sz="3600" dirty="0" smtClean="0"/>
              <a:t>- </a:t>
            </a:r>
            <a:r>
              <a:rPr lang="en-US" sz="3600" dirty="0"/>
              <a:t>also translated </a:t>
            </a:r>
            <a:r>
              <a:rPr lang="en-US" sz="3600" i="1" dirty="0"/>
              <a:t>wail</a:t>
            </a:r>
            <a:r>
              <a:rPr lang="en-US" sz="3600" dirty="0"/>
              <a:t> or </a:t>
            </a:r>
            <a:r>
              <a:rPr lang="en-US" sz="3600" i="1" dirty="0"/>
              <a:t>bewail</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3" name="TextBox 2"/>
          <p:cNvSpPr txBox="1"/>
          <p:nvPr/>
        </p:nvSpPr>
        <p:spPr>
          <a:xfrm>
            <a:off x="647804" y="2223911"/>
            <a:ext cx="8038996" cy="3754874"/>
          </a:xfrm>
          <a:prstGeom prst="rect">
            <a:avLst/>
          </a:prstGeom>
          <a:noFill/>
        </p:spPr>
        <p:txBody>
          <a:bodyPr wrap="square" rtlCol="0">
            <a:spAutoFit/>
          </a:bodyPr>
          <a:lstStyle/>
          <a:p>
            <a:pPr marL="395288" indent="-395288">
              <a:buFont typeface="Arial" panose="020B0604020202020204" pitchFamily="34" charset="0"/>
              <a:buChar char="•"/>
            </a:pPr>
            <a:r>
              <a:rPr lang="en-US" sz="3400" dirty="0"/>
              <a:t>Rev. </a:t>
            </a:r>
            <a:r>
              <a:rPr lang="en-US" sz="3400" dirty="0" smtClean="0"/>
              <a:t>18.15 - </a:t>
            </a:r>
            <a:r>
              <a:rPr lang="en-US" sz="3400" dirty="0">
                <a:solidFill>
                  <a:schemeClr val="accent2">
                    <a:lumMod val="50000"/>
                  </a:schemeClr>
                </a:solidFill>
              </a:rPr>
              <a:t>The merchants of these things, who became rich by her, will stand at a distance for fear of her torment, weeping and wailing,</a:t>
            </a:r>
          </a:p>
          <a:p>
            <a:pPr marL="571500" indent="-571500">
              <a:buFont typeface="Arial" panose="020B0604020202020204" pitchFamily="34" charset="0"/>
              <a:buChar char="•"/>
            </a:pPr>
            <a:endParaRPr lang="en-US" sz="3400" dirty="0">
              <a:solidFill>
                <a:schemeClr val="accent2">
                  <a:lumMod val="50000"/>
                </a:schemeClr>
              </a:solidFill>
              <a:latin typeface="GreeceBlack" panose="020B0600000000000000" pitchFamily="34" charset="0"/>
            </a:endParaRPr>
          </a:p>
        </p:txBody>
      </p:sp>
      <p:sp>
        <p:nvSpPr>
          <p:cNvPr id="15" name="Oval 14"/>
          <p:cNvSpPr/>
          <p:nvPr/>
        </p:nvSpPr>
        <p:spPr>
          <a:xfrm>
            <a:off x="4635117" y="4639733"/>
            <a:ext cx="2616969" cy="951130"/>
          </a:xfrm>
          <a:prstGeom prst="ellipse">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90043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par>
                          <p:cTn id="13" fill="hold">
                            <p:stCondLst>
                              <p:cond delay="500"/>
                            </p:stCondLst>
                            <p:childTnLst>
                              <p:par>
                                <p:cTn id="14" presetID="21" presetClass="entr" presetSubtype="1"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heel(1)">
                                      <p:cBhvr>
                                        <p:cTn id="16" dur="20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3"/>
                                        </p:tgtEl>
                                      </p:cBhvr>
                                    </p:animEffect>
                                    <p:set>
                                      <p:cBhvr>
                                        <p:cTn id="24" dur="1" fill="hold">
                                          <p:stCondLst>
                                            <p:cond delay="499"/>
                                          </p:stCondLst>
                                        </p:cTn>
                                        <p:tgtEl>
                                          <p:spTgt spid="3"/>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5"/>
                                        </p:tgtEl>
                                      </p:cBhvr>
                                    </p:animEffect>
                                    <p:set>
                                      <p:cBhvr>
                                        <p:cTn id="27"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15" grpId="0" animBg="1"/>
      <p:bldP spid="1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646331"/>
          </a:xfrm>
          <a:prstGeom prst="rect">
            <a:avLst/>
          </a:prstGeom>
          <a:noFill/>
        </p:spPr>
        <p:txBody>
          <a:bodyPr wrap="square" rtlCol="0">
            <a:spAutoFit/>
          </a:bodyPr>
          <a:lstStyle/>
          <a:p>
            <a:r>
              <a:rPr lang="en-US" sz="3600" dirty="0">
                <a:solidFill>
                  <a:schemeClr val="accent2">
                    <a:lumMod val="50000"/>
                  </a:schemeClr>
                </a:solidFill>
              </a:rPr>
              <a:t>Judged</a:t>
            </a:r>
            <a:r>
              <a:rPr lang="en-US" sz="3600" dirty="0"/>
              <a:t> </a:t>
            </a:r>
            <a:r>
              <a:rPr lang="en-US" sz="3600" dirty="0" smtClean="0"/>
              <a:t>-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krinō</a:t>
            </a:r>
            <a:r>
              <a:rPr lang="en-US" sz="3600" b="1" cap="all" dirty="0">
                <a:solidFill>
                  <a:schemeClr val="accent2">
                    <a:lumMod val="50000"/>
                  </a:schemeClr>
                </a:solidFill>
                <a:latin typeface="Times New Roman" panose="02020603050405020304" pitchFamily="18" charset="0"/>
                <a:cs typeface="Times New Roman" panose="02020603050405020304" pitchFamily="18" charset="0"/>
              </a:rPr>
              <a:t> </a:t>
            </a:r>
            <a:endParaRPr lang="en-US" sz="36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3" name="TextBox 2"/>
          <p:cNvSpPr txBox="1"/>
          <p:nvPr/>
        </p:nvSpPr>
        <p:spPr>
          <a:xfrm>
            <a:off x="647804" y="1185333"/>
            <a:ext cx="8038996" cy="1138773"/>
          </a:xfrm>
          <a:prstGeom prst="rect">
            <a:avLst/>
          </a:prstGeom>
          <a:noFill/>
        </p:spPr>
        <p:txBody>
          <a:bodyPr wrap="square" rtlCol="0">
            <a:spAutoFit/>
          </a:bodyPr>
          <a:lstStyle/>
          <a:p>
            <a:pPr marL="395288" indent="-395288">
              <a:buFont typeface="Arial" panose="020B0604020202020204" pitchFamily="34" charset="0"/>
              <a:buChar char="•"/>
            </a:pPr>
            <a:r>
              <a:rPr lang="en-US" sz="3400" dirty="0" smtClean="0"/>
              <a:t>Matt. 7.1 - </a:t>
            </a:r>
            <a:r>
              <a:rPr lang="en-US" sz="3400" dirty="0" smtClean="0">
                <a:solidFill>
                  <a:schemeClr val="accent2">
                    <a:lumMod val="50000"/>
                  </a:schemeClr>
                </a:solidFill>
              </a:rPr>
              <a:t>Judge </a:t>
            </a:r>
            <a:r>
              <a:rPr lang="en-US" sz="3400" dirty="0">
                <a:solidFill>
                  <a:schemeClr val="accent2">
                    <a:lumMod val="50000"/>
                  </a:schemeClr>
                </a:solidFill>
              </a:rPr>
              <a:t>not, that you be not judged.</a:t>
            </a:r>
            <a:endParaRPr lang="en-US" sz="34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37110677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2308324"/>
          </a:xfrm>
          <a:prstGeom prst="rect">
            <a:avLst/>
          </a:prstGeom>
          <a:noFill/>
        </p:spPr>
        <p:txBody>
          <a:bodyPr wrap="square" rtlCol="0">
            <a:spAutoFit/>
          </a:bodyPr>
          <a:lstStyle/>
          <a:p>
            <a:r>
              <a:rPr lang="en-US" sz="3600" dirty="0">
                <a:solidFill>
                  <a:schemeClr val="accent2">
                    <a:lumMod val="50000"/>
                  </a:schemeClr>
                </a:solidFill>
              </a:rPr>
              <a:t>Sexual immorality</a:t>
            </a:r>
            <a:r>
              <a:rPr lang="en-US" sz="3600" dirty="0"/>
              <a:t> (v. 1) ~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porneia</a:t>
            </a:r>
            <a:r>
              <a:rPr lang="en-US" sz="3600" dirty="0">
                <a:solidFill>
                  <a:schemeClr val="accent2">
                    <a:lumMod val="50000"/>
                  </a:schemeClr>
                </a:solidFill>
              </a:rPr>
              <a:t> </a:t>
            </a:r>
            <a:r>
              <a:rPr lang="en-US" sz="3600" dirty="0"/>
              <a:t>– </a:t>
            </a:r>
            <a:r>
              <a:rPr lang="en-US" sz="3600" i="1" dirty="0"/>
              <a:t>any and all sexual activity outside of marriage</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Tree>
    <p:extLst>
      <p:ext uri="{BB962C8B-B14F-4D97-AF65-F5344CB8AC3E}">
        <p14:creationId xmlns:p14="http://schemas.microsoft.com/office/powerpoint/2010/main" val="2513046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5078313"/>
          </a:xfrm>
          <a:prstGeom prst="rect">
            <a:avLst/>
          </a:prstGeom>
          <a:noFill/>
        </p:spPr>
        <p:txBody>
          <a:bodyPr wrap="square" rtlCol="0">
            <a:spAutoFit/>
          </a:bodyPr>
          <a:lstStyle/>
          <a:p>
            <a:r>
              <a:rPr lang="en-US" sz="3600" dirty="0">
                <a:solidFill>
                  <a:schemeClr val="accent2">
                    <a:lumMod val="50000"/>
                  </a:schemeClr>
                </a:solidFill>
              </a:rPr>
              <a:t>Warren Wiersbe </a:t>
            </a:r>
            <a:r>
              <a:rPr lang="en-US" sz="3600" dirty="0" smtClean="0">
                <a:solidFill>
                  <a:schemeClr val="accent2">
                    <a:lumMod val="50000"/>
                  </a:schemeClr>
                </a:solidFill>
              </a:rPr>
              <a:t>– </a:t>
            </a:r>
            <a:r>
              <a:rPr lang="en-US" sz="3600" dirty="0" smtClean="0"/>
              <a:t>“Church </a:t>
            </a:r>
            <a:r>
              <a:rPr lang="en-US" sz="3600" dirty="0"/>
              <a:t>discipline is not a group of 'pious policemen' out to catch a criminal. Rather, it is a group of brokenhearted brothers and sisters seeking to restore an erring member of the family</a:t>
            </a:r>
            <a:r>
              <a:rPr lang="en-US" sz="3600" dirty="0" smtClean="0"/>
              <a:t>.”</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Tree>
    <p:extLst>
      <p:ext uri="{BB962C8B-B14F-4D97-AF65-F5344CB8AC3E}">
        <p14:creationId xmlns:p14="http://schemas.microsoft.com/office/powerpoint/2010/main" val="3016000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 name="TextBox 1"/>
          <p:cNvSpPr txBox="1"/>
          <p:nvPr/>
        </p:nvSpPr>
        <p:spPr>
          <a:xfrm>
            <a:off x="494452" y="513687"/>
            <a:ext cx="8258133" cy="3970318"/>
          </a:xfrm>
          <a:prstGeom prst="rect">
            <a:avLst/>
          </a:prstGeom>
          <a:noFill/>
        </p:spPr>
        <p:txBody>
          <a:bodyPr wrap="square" rtlCol="0">
            <a:spAutoFit/>
          </a:bodyPr>
          <a:lstStyle/>
          <a:p>
            <a:r>
              <a:rPr lang="en-US" sz="3600" dirty="0">
                <a:solidFill>
                  <a:schemeClr val="accent2">
                    <a:lumMod val="50000"/>
                  </a:schemeClr>
                </a:solidFill>
              </a:rPr>
              <a:t>Francis </a:t>
            </a:r>
            <a:r>
              <a:rPr lang="en-US" sz="3600" dirty="0" err="1">
                <a:solidFill>
                  <a:schemeClr val="accent2">
                    <a:lumMod val="50000"/>
                  </a:schemeClr>
                </a:solidFill>
              </a:rPr>
              <a:t>Shaeffer</a:t>
            </a:r>
            <a:r>
              <a:rPr lang="en-US" sz="3600" dirty="0">
                <a:solidFill>
                  <a:schemeClr val="accent2">
                    <a:lumMod val="50000"/>
                  </a:schemeClr>
                </a:solidFill>
              </a:rPr>
              <a:t> </a:t>
            </a:r>
            <a:r>
              <a:rPr lang="en-US" sz="3600" dirty="0" smtClean="0">
                <a:solidFill>
                  <a:schemeClr val="accent2">
                    <a:lumMod val="50000"/>
                  </a:schemeClr>
                </a:solidFill>
              </a:rPr>
              <a:t>– </a:t>
            </a:r>
            <a:r>
              <a:rPr lang="en-US" sz="3600" dirty="0" smtClean="0"/>
              <a:t>“Love </a:t>
            </a:r>
            <a:r>
              <a:rPr lang="en-US" sz="3600" dirty="0"/>
              <a:t>of God &amp; Purity of God: </a:t>
            </a:r>
            <a:r>
              <a:rPr lang="en-US" sz="3600" dirty="0" smtClean="0"/>
              <a:t>If </a:t>
            </a:r>
            <a:r>
              <a:rPr lang="en-US" sz="3600" dirty="0"/>
              <a:t>we show either of these without the other, we exhibit not the character, but a caricature of God</a:t>
            </a:r>
            <a:r>
              <a:rPr lang="en-US" sz="3600" dirty="0" smtClean="0"/>
              <a:t>.”</a:t>
            </a:r>
            <a:endParaRPr lang="en-US" sz="36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920365120"/>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31" name="TextBox 30"/>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Removal:</a:t>
            </a:r>
            <a:endParaRPr lang="en-US" sz="3200" dirty="0">
              <a:solidFill>
                <a:schemeClr val="bg1"/>
              </a:solidFill>
            </a:endParaRPr>
          </a:p>
        </p:txBody>
      </p:sp>
      <p:sp>
        <p:nvSpPr>
          <p:cNvPr id="32" name="TextBox 31"/>
          <p:cNvSpPr txBox="1"/>
          <p:nvPr/>
        </p:nvSpPr>
        <p:spPr>
          <a:xfrm>
            <a:off x="434310" y="1162395"/>
            <a:ext cx="8258133" cy="4524315"/>
          </a:xfrm>
          <a:prstGeom prst="rect">
            <a:avLst/>
          </a:prstGeom>
          <a:noFill/>
        </p:spPr>
        <p:txBody>
          <a:bodyPr wrap="square" rtlCol="0">
            <a:spAutoFit/>
          </a:bodyPr>
          <a:lstStyle/>
          <a:p>
            <a:r>
              <a:rPr lang="en-US" sz="3200" dirty="0"/>
              <a:t>Matt. </a:t>
            </a:r>
            <a:r>
              <a:rPr lang="en-US" sz="3200" dirty="0" smtClean="0"/>
              <a:t>18.15-17 - </a:t>
            </a:r>
            <a:r>
              <a:rPr lang="en-US" sz="3200" baseline="30000" dirty="0"/>
              <a:t>15</a:t>
            </a:r>
            <a:r>
              <a:rPr lang="en-US" sz="3200" dirty="0"/>
              <a:t> </a:t>
            </a:r>
            <a:r>
              <a:rPr lang="en-US" sz="3200" dirty="0">
                <a:solidFill>
                  <a:schemeClr val="accent2">
                    <a:lumMod val="50000"/>
                  </a:schemeClr>
                </a:solidFill>
              </a:rPr>
              <a:t>Moreover if your brother sins against you, go and tell him his fault between you and him alone. If he hears you, you have gained your brother. </a:t>
            </a:r>
            <a:r>
              <a:rPr lang="en-US" sz="3200" baseline="30000" dirty="0"/>
              <a:t>16</a:t>
            </a:r>
            <a:r>
              <a:rPr lang="en-US" sz="3200" dirty="0"/>
              <a:t> </a:t>
            </a:r>
            <a:r>
              <a:rPr lang="en-US" sz="3200" dirty="0">
                <a:solidFill>
                  <a:schemeClr val="accent2">
                    <a:lumMod val="50000"/>
                  </a:schemeClr>
                </a:solidFill>
              </a:rPr>
              <a:t>But if he will not hear, take with you one or two more, that </a:t>
            </a:r>
            <a:r>
              <a:rPr lang="en-US" sz="3200" dirty="0" smtClean="0">
                <a:solidFill>
                  <a:schemeClr val="accent2">
                    <a:lumMod val="50000"/>
                  </a:schemeClr>
                </a:solidFill>
              </a:rPr>
              <a:t>“by </a:t>
            </a:r>
            <a:r>
              <a:rPr lang="en-US" sz="3200" dirty="0">
                <a:solidFill>
                  <a:schemeClr val="accent2">
                    <a:lumMod val="50000"/>
                  </a:schemeClr>
                </a:solidFill>
              </a:rPr>
              <a:t>the mouth of </a:t>
            </a:r>
            <a:r>
              <a:rPr lang="en-US" sz="3200" dirty="0" smtClean="0">
                <a:solidFill>
                  <a:schemeClr val="accent2">
                    <a:lumMod val="50000"/>
                  </a:schemeClr>
                </a:solidFill>
              </a:rPr>
              <a:t>two</a:t>
            </a:r>
            <a:endParaRPr lang="en-US" sz="3200" dirty="0">
              <a:solidFill>
                <a:schemeClr val="accent2">
                  <a:lumMod val="50000"/>
                </a:schemeClr>
              </a:solidFill>
            </a:endParaRPr>
          </a:p>
        </p:txBody>
      </p:sp>
    </p:spTree>
    <p:extLst>
      <p:ext uri="{BB962C8B-B14F-4D97-AF65-F5344CB8AC3E}">
        <p14:creationId xmlns:p14="http://schemas.microsoft.com/office/powerpoint/2010/main" val="3988556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Removal:</a:t>
            </a:r>
            <a:endParaRPr lang="en-US" sz="3200" dirty="0">
              <a:solidFill>
                <a:schemeClr val="bg1"/>
              </a:solidFill>
            </a:endParaRPr>
          </a:p>
        </p:txBody>
      </p:sp>
      <p:sp>
        <p:nvSpPr>
          <p:cNvPr id="23" name="TextBox 22"/>
          <p:cNvSpPr txBox="1"/>
          <p:nvPr/>
        </p:nvSpPr>
        <p:spPr>
          <a:xfrm>
            <a:off x="434310" y="1162395"/>
            <a:ext cx="8258133" cy="4031873"/>
          </a:xfrm>
          <a:prstGeom prst="rect">
            <a:avLst/>
          </a:prstGeom>
          <a:noFill/>
        </p:spPr>
        <p:txBody>
          <a:bodyPr wrap="square" rtlCol="0">
            <a:spAutoFit/>
          </a:bodyPr>
          <a:lstStyle/>
          <a:p>
            <a:r>
              <a:rPr lang="en-US" sz="3200" dirty="0">
                <a:solidFill>
                  <a:schemeClr val="accent2">
                    <a:lumMod val="50000"/>
                  </a:schemeClr>
                </a:solidFill>
              </a:rPr>
              <a:t>or three witnesses every word may be established.”</a:t>
            </a:r>
            <a:r>
              <a:rPr lang="en-US" sz="3200" i="1" dirty="0">
                <a:solidFill>
                  <a:schemeClr val="accent2">
                    <a:lumMod val="50000"/>
                  </a:schemeClr>
                </a:solidFill>
              </a:rPr>
              <a:t> </a:t>
            </a:r>
            <a:r>
              <a:rPr lang="en-US" sz="3200" baseline="30000" dirty="0"/>
              <a:t>17</a:t>
            </a:r>
            <a:r>
              <a:rPr lang="en-US" sz="3200" dirty="0"/>
              <a:t> </a:t>
            </a:r>
            <a:r>
              <a:rPr lang="en-US" sz="3200" dirty="0">
                <a:solidFill>
                  <a:schemeClr val="accent2">
                    <a:lumMod val="50000"/>
                  </a:schemeClr>
                </a:solidFill>
              </a:rPr>
              <a:t>And if he refuses to hear them, tell </a:t>
            </a:r>
            <a:r>
              <a:rPr lang="en-US" sz="3200" i="1" dirty="0">
                <a:solidFill>
                  <a:schemeClr val="accent2">
                    <a:lumMod val="50000"/>
                  </a:schemeClr>
                </a:solidFill>
              </a:rPr>
              <a:t>it</a:t>
            </a:r>
            <a:r>
              <a:rPr lang="en-US" sz="3200" dirty="0">
                <a:solidFill>
                  <a:schemeClr val="accent2">
                    <a:lumMod val="50000"/>
                  </a:schemeClr>
                </a:solidFill>
              </a:rPr>
              <a:t> to the church. But if he refuses even to hear the church, let him be to you like a heathen and a tax collector.</a:t>
            </a:r>
          </a:p>
        </p:txBody>
      </p:sp>
    </p:spTree>
    <p:extLst>
      <p:ext uri="{BB962C8B-B14F-4D97-AF65-F5344CB8AC3E}">
        <p14:creationId xmlns:p14="http://schemas.microsoft.com/office/powerpoint/2010/main" val="42446534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Removal:</a:t>
            </a:r>
            <a:endParaRPr lang="en-US" sz="3200" dirty="0">
              <a:solidFill>
                <a:schemeClr val="bg1"/>
              </a:solidFill>
            </a:endParaRPr>
          </a:p>
        </p:txBody>
      </p:sp>
      <p:sp>
        <p:nvSpPr>
          <p:cNvPr id="23" name="TextBox 22"/>
          <p:cNvSpPr txBox="1"/>
          <p:nvPr/>
        </p:nvSpPr>
        <p:spPr>
          <a:xfrm>
            <a:off x="434310" y="1162395"/>
            <a:ext cx="8258133" cy="4524315"/>
          </a:xfrm>
          <a:prstGeom prst="rect">
            <a:avLst/>
          </a:prstGeom>
          <a:noFill/>
        </p:spPr>
        <p:txBody>
          <a:bodyPr wrap="square" rtlCol="0">
            <a:spAutoFit/>
          </a:bodyPr>
          <a:lstStyle/>
          <a:p>
            <a:r>
              <a:rPr lang="en-US" sz="3200" dirty="0"/>
              <a:t>2 Tim. </a:t>
            </a:r>
            <a:r>
              <a:rPr lang="en-US" sz="3200" dirty="0" smtClean="0"/>
              <a:t>1.18-20 - </a:t>
            </a:r>
            <a:r>
              <a:rPr lang="en-US" sz="3200" baseline="30000" dirty="0"/>
              <a:t>18</a:t>
            </a:r>
            <a:r>
              <a:rPr lang="en-US" sz="3200" dirty="0"/>
              <a:t> </a:t>
            </a:r>
            <a:r>
              <a:rPr lang="en-US" sz="3200" dirty="0">
                <a:solidFill>
                  <a:schemeClr val="accent2">
                    <a:lumMod val="50000"/>
                  </a:schemeClr>
                </a:solidFill>
              </a:rPr>
              <a:t>This charge I commit to you, son Timothy, according to the prophecies previously made concerning you, that by them you may wage the good warfare, </a:t>
            </a:r>
            <a:r>
              <a:rPr lang="en-US" sz="3200" baseline="30000" dirty="0"/>
              <a:t>19</a:t>
            </a:r>
            <a:r>
              <a:rPr lang="en-US" sz="3200" dirty="0"/>
              <a:t> </a:t>
            </a:r>
            <a:r>
              <a:rPr lang="en-US" sz="3200" dirty="0">
                <a:solidFill>
                  <a:schemeClr val="accent2">
                    <a:lumMod val="50000"/>
                  </a:schemeClr>
                </a:solidFill>
              </a:rPr>
              <a:t>having faith and a good conscience, which some having rejected, </a:t>
            </a:r>
            <a:r>
              <a:rPr lang="en-US" sz="3200" dirty="0" smtClean="0">
                <a:solidFill>
                  <a:schemeClr val="accent2">
                    <a:lumMod val="50000"/>
                  </a:schemeClr>
                </a:solidFill>
              </a:rPr>
              <a:t>concerning</a:t>
            </a:r>
            <a:endParaRPr lang="en-US" sz="3200" dirty="0">
              <a:solidFill>
                <a:schemeClr val="accent2">
                  <a:lumMod val="50000"/>
                </a:schemeClr>
              </a:solidFill>
            </a:endParaRPr>
          </a:p>
        </p:txBody>
      </p:sp>
    </p:spTree>
    <p:extLst>
      <p:ext uri="{BB962C8B-B14F-4D97-AF65-F5344CB8AC3E}">
        <p14:creationId xmlns:p14="http://schemas.microsoft.com/office/powerpoint/2010/main" val="19758644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Removal:</a:t>
            </a:r>
            <a:endParaRPr lang="en-US" sz="3200" dirty="0">
              <a:solidFill>
                <a:schemeClr val="bg1"/>
              </a:solidFill>
            </a:endParaRPr>
          </a:p>
        </p:txBody>
      </p:sp>
      <p:sp>
        <p:nvSpPr>
          <p:cNvPr id="23" name="TextBox 22"/>
          <p:cNvSpPr txBox="1"/>
          <p:nvPr/>
        </p:nvSpPr>
        <p:spPr>
          <a:xfrm>
            <a:off x="434310" y="1162395"/>
            <a:ext cx="8258133" cy="3046988"/>
          </a:xfrm>
          <a:prstGeom prst="rect">
            <a:avLst/>
          </a:prstGeom>
          <a:noFill/>
        </p:spPr>
        <p:txBody>
          <a:bodyPr wrap="square" rtlCol="0">
            <a:spAutoFit/>
          </a:bodyPr>
          <a:lstStyle/>
          <a:p>
            <a:r>
              <a:rPr lang="en-US" sz="3200" dirty="0">
                <a:solidFill>
                  <a:schemeClr val="accent2">
                    <a:lumMod val="50000"/>
                  </a:schemeClr>
                </a:solidFill>
              </a:rPr>
              <a:t>the faith have suffered shipwreck, </a:t>
            </a:r>
            <a:r>
              <a:rPr lang="en-US" sz="3200" baseline="30000" dirty="0"/>
              <a:t>20</a:t>
            </a:r>
            <a:r>
              <a:rPr lang="en-US" sz="3200" dirty="0"/>
              <a:t> </a:t>
            </a:r>
            <a:r>
              <a:rPr lang="en-US" sz="3200" dirty="0">
                <a:solidFill>
                  <a:schemeClr val="accent2">
                    <a:lumMod val="50000"/>
                  </a:schemeClr>
                </a:solidFill>
              </a:rPr>
              <a:t>of whom are </a:t>
            </a:r>
            <a:r>
              <a:rPr lang="en-US" sz="3200" dirty="0" err="1">
                <a:solidFill>
                  <a:schemeClr val="accent2">
                    <a:lumMod val="50000"/>
                  </a:schemeClr>
                </a:solidFill>
              </a:rPr>
              <a:t>Hymenaeus</a:t>
            </a:r>
            <a:r>
              <a:rPr lang="en-US" sz="3200" dirty="0">
                <a:solidFill>
                  <a:schemeClr val="accent2">
                    <a:lumMod val="50000"/>
                  </a:schemeClr>
                </a:solidFill>
              </a:rPr>
              <a:t> and Alexander, whom I delivered to Satan that they may learn not to blaspheme.</a:t>
            </a:r>
            <a:endParaRPr lang="en-US" sz="3200" dirty="0">
              <a:solidFill>
                <a:schemeClr val="accent2">
                  <a:lumMod val="50000"/>
                </a:schemeClr>
              </a:solidFill>
            </a:endParaRPr>
          </a:p>
        </p:txBody>
      </p:sp>
    </p:spTree>
    <p:extLst>
      <p:ext uri="{BB962C8B-B14F-4D97-AF65-F5344CB8AC3E}">
        <p14:creationId xmlns:p14="http://schemas.microsoft.com/office/powerpoint/2010/main" val="30468739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Removal:</a:t>
            </a:r>
            <a:endParaRPr lang="en-US" sz="3200" dirty="0">
              <a:solidFill>
                <a:schemeClr val="bg1"/>
              </a:solidFill>
            </a:endParaRPr>
          </a:p>
        </p:txBody>
      </p:sp>
      <p:sp>
        <p:nvSpPr>
          <p:cNvPr id="23" name="TextBox 22"/>
          <p:cNvSpPr txBox="1"/>
          <p:nvPr/>
        </p:nvSpPr>
        <p:spPr>
          <a:xfrm>
            <a:off x="434310" y="1162395"/>
            <a:ext cx="8258133" cy="3046988"/>
          </a:xfrm>
          <a:prstGeom prst="rect">
            <a:avLst/>
          </a:prstGeom>
          <a:noFill/>
        </p:spPr>
        <p:txBody>
          <a:bodyPr wrap="square" rtlCol="0">
            <a:spAutoFit/>
          </a:bodyPr>
          <a:lstStyle/>
          <a:p>
            <a:r>
              <a:rPr lang="en-US" sz="3200" dirty="0"/>
              <a:t>Titus </a:t>
            </a:r>
            <a:r>
              <a:rPr lang="en-US" sz="3200" dirty="0" smtClean="0"/>
              <a:t>3.10-11 – </a:t>
            </a:r>
            <a:r>
              <a:rPr lang="en-US" sz="3200" baseline="30000" dirty="0" smtClean="0"/>
              <a:t>10</a:t>
            </a:r>
            <a:r>
              <a:rPr lang="en-US" sz="3200" dirty="0" smtClean="0"/>
              <a:t> </a:t>
            </a:r>
            <a:r>
              <a:rPr lang="en-US" sz="3200" dirty="0" smtClean="0">
                <a:solidFill>
                  <a:schemeClr val="accent2">
                    <a:lumMod val="50000"/>
                  </a:schemeClr>
                </a:solidFill>
              </a:rPr>
              <a:t>Reject </a:t>
            </a:r>
            <a:r>
              <a:rPr lang="en-US" sz="3200" dirty="0">
                <a:solidFill>
                  <a:schemeClr val="accent2">
                    <a:lumMod val="50000"/>
                  </a:schemeClr>
                </a:solidFill>
              </a:rPr>
              <a:t>a divisive man after the first and second admonition, </a:t>
            </a:r>
            <a:r>
              <a:rPr lang="en-US" sz="3200" baseline="30000" dirty="0"/>
              <a:t>11</a:t>
            </a:r>
            <a:r>
              <a:rPr lang="en-US" sz="3200" dirty="0"/>
              <a:t> </a:t>
            </a:r>
            <a:r>
              <a:rPr lang="en-US" sz="3200" dirty="0">
                <a:solidFill>
                  <a:schemeClr val="accent2">
                    <a:lumMod val="50000"/>
                  </a:schemeClr>
                </a:solidFill>
              </a:rPr>
              <a:t>knowing that such a person is warped and sinning, being self-condemned.</a:t>
            </a:r>
          </a:p>
        </p:txBody>
      </p:sp>
    </p:spTree>
    <p:extLst>
      <p:ext uri="{BB962C8B-B14F-4D97-AF65-F5344CB8AC3E}">
        <p14:creationId xmlns:p14="http://schemas.microsoft.com/office/powerpoint/2010/main" val="23562296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Removal:</a:t>
            </a:r>
            <a:endParaRPr lang="en-US" sz="3200" dirty="0">
              <a:solidFill>
                <a:schemeClr val="bg1"/>
              </a:solidFill>
            </a:endParaRPr>
          </a:p>
        </p:txBody>
      </p:sp>
      <p:sp>
        <p:nvSpPr>
          <p:cNvPr id="23" name="TextBox 22"/>
          <p:cNvSpPr txBox="1"/>
          <p:nvPr/>
        </p:nvSpPr>
        <p:spPr>
          <a:xfrm>
            <a:off x="434310" y="1162395"/>
            <a:ext cx="8258133" cy="4524315"/>
          </a:xfrm>
          <a:prstGeom prst="rect">
            <a:avLst/>
          </a:prstGeom>
          <a:noFill/>
        </p:spPr>
        <p:txBody>
          <a:bodyPr wrap="square" rtlCol="0">
            <a:spAutoFit/>
          </a:bodyPr>
          <a:lstStyle/>
          <a:p>
            <a:r>
              <a:rPr lang="en-US" sz="3200" dirty="0"/>
              <a:t>2 Thess. </a:t>
            </a:r>
            <a:r>
              <a:rPr lang="en-US" sz="3200" dirty="0" smtClean="0"/>
              <a:t>3.6</a:t>
            </a:r>
            <a:r>
              <a:rPr lang="en-US" sz="3200" dirty="0"/>
              <a:t>, 14-15 </a:t>
            </a:r>
            <a:r>
              <a:rPr lang="en-US" sz="3200" dirty="0" smtClean="0"/>
              <a:t>- </a:t>
            </a:r>
            <a:r>
              <a:rPr lang="en-US" sz="3200" baseline="30000" dirty="0">
                <a:solidFill>
                  <a:schemeClr val="accent2">
                    <a:lumMod val="50000"/>
                  </a:schemeClr>
                </a:solidFill>
              </a:rPr>
              <a:t>6</a:t>
            </a:r>
            <a:r>
              <a:rPr lang="en-US" sz="3200" dirty="0">
                <a:solidFill>
                  <a:schemeClr val="accent2">
                    <a:lumMod val="50000"/>
                  </a:schemeClr>
                </a:solidFill>
              </a:rPr>
              <a:t> But we command you, brethren, in the name of our Lord Jesus Christ, that you withdraw from every brother who walks disorderly and not according to the tradition which he received from us.</a:t>
            </a:r>
            <a:r>
              <a:rPr lang="en-US" sz="3200" i="1" dirty="0">
                <a:solidFill>
                  <a:schemeClr val="accent2">
                    <a:lumMod val="50000"/>
                  </a:schemeClr>
                </a:solidFill>
              </a:rPr>
              <a:t> </a:t>
            </a:r>
            <a:r>
              <a:rPr lang="en-US" sz="3200" baseline="30000" dirty="0"/>
              <a:t>14 </a:t>
            </a:r>
            <a:r>
              <a:rPr lang="en-US" sz="3200" dirty="0">
                <a:solidFill>
                  <a:schemeClr val="accent2">
                    <a:lumMod val="50000"/>
                  </a:schemeClr>
                </a:solidFill>
              </a:rPr>
              <a:t>And if anyone does not </a:t>
            </a:r>
            <a:r>
              <a:rPr lang="en-US" sz="3200" dirty="0" smtClean="0">
                <a:solidFill>
                  <a:schemeClr val="accent2">
                    <a:lumMod val="50000"/>
                  </a:schemeClr>
                </a:solidFill>
              </a:rPr>
              <a:t>obey</a:t>
            </a:r>
            <a:endParaRPr lang="en-US" sz="3200" dirty="0">
              <a:solidFill>
                <a:schemeClr val="accent2">
                  <a:lumMod val="50000"/>
                </a:schemeClr>
              </a:solidFill>
            </a:endParaRPr>
          </a:p>
        </p:txBody>
      </p:sp>
    </p:spTree>
    <p:extLst>
      <p:ext uri="{BB962C8B-B14F-4D97-AF65-F5344CB8AC3E}">
        <p14:creationId xmlns:p14="http://schemas.microsoft.com/office/powerpoint/2010/main" val="40058359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310799" cy="707886"/>
          </a:xfrm>
          <a:prstGeom prst="rect">
            <a:avLst/>
          </a:prstGeom>
          <a:noFill/>
        </p:spPr>
        <p:txBody>
          <a:bodyPr wrap="square" rtlCol="0">
            <a:spAutoFit/>
          </a:bodyPr>
          <a:lstStyle/>
          <a:p>
            <a:r>
              <a:rPr lang="en-US" sz="4000" dirty="0" smtClean="0">
                <a:latin typeface="vtks distress" panose="02000000000000000000" pitchFamily="2" charset="0"/>
              </a:rPr>
              <a:t>5</a:t>
            </a:r>
            <a:r>
              <a:rPr lang="en-US" sz="4000" dirty="0" smtClean="0">
                <a:latin typeface="+mj-lt"/>
              </a:rPr>
              <a:t>.</a:t>
            </a:r>
            <a:r>
              <a:rPr lang="en-US" sz="4000" dirty="0" smtClean="0">
                <a:latin typeface="vtks distress" panose="02000000000000000000" pitchFamily="2" charset="0"/>
              </a:rPr>
              <a:t>1</a:t>
            </a:r>
            <a:r>
              <a:rPr lang="en-US" sz="4000" dirty="0" smtClean="0">
                <a:latin typeface="+mj-lt"/>
              </a:rPr>
              <a:t>-</a:t>
            </a:r>
            <a:r>
              <a:rPr lang="en-US" sz="4000" dirty="0" smtClean="0">
                <a:latin typeface="vtks distress" panose="02000000000000000000" pitchFamily="2" charset="0"/>
              </a:rPr>
              <a:t>13</a:t>
            </a:r>
            <a:endParaRPr lang="en-US" sz="4000" dirty="0">
              <a:latin typeface="vtks distress" panose="02000000000000000000" pitchFamily="2" charset="0"/>
            </a:endParaRPr>
          </a:p>
        </p:txBody>
      </p:sp>
      <p:sp>
        <p:nvSpPr>
          <p:cNvPr id="22" name="TextBox 21"/>
          <p:cNvSpPr txBox="1"/>
          <p:nvPr/>
        </p:nvSpPr>
        <p:spPr>
          <a:xfrm>
            <a:off x="428667" y="626169"/>
            <a:ext cx="8258133" cy="584775"/>
          </a:xfrm>
          <a:prstGeom prst="rect">
            <a:avLst/>
          </a:prstGeom>
          <a:noFill/>
        </p:spPr>
        <p:txBody>
          <a:bodyPr wrap="square" rtlCol="0">
            <a:spAutoFit/>
          </a:bodyPr>
          <a:lstStyle/>
          <a:p>
            <a:r>
              <a:rPr lang="en-US" sz="3200" dirty="0" smtClean="0">
                <a:solidFill>
                  <a:schemeClr val="bg1"/>
                </a:solidFill>
              </a:rPr>
              <a:t>Words of Removal:</a:t>
            </a:r>
            <a:endParaRPr lang="en-US" sz="3200" dirty="0">
              <a:solidFill>
                <a:schemeClr val="bg1"/>
              </a:solidFill>
            </a:endParaRPr>
          </a:p>
        </p:txBody>
      </p:sp>
      <p:sp>
        <p:nvSpPr>
          <p:cNvPr id="23" name="TextBox 22"/>
          <p:cNvSpPr txBox="1"/>
          <p:nvPr/>
        </p:nvSpPr>
        <p:spPr>
          <a:xfrm>
            <a:off x="434310" y="1162395"/>
            <a:ext cx="8258133" cy="3539430"/>
          </a:xfrm>
          <a:prstGeom prst="rect">
            <a:avLst/>
          </a:prstGeom>
          <a:noFill/>
        </p:spPr>
        <p:txBody>
          <a:bodyPr wrap="square" rtlCol="0">
            <a:spAutoFit/>
          </a:bodyPr>
          <a:lstStyle/>
          <a:p>
            <a:r>
              <a:rPr lang="en-US" sz="3200" dirty="0">
                <a:solidFill>
                  <a:schemeClr val="accent2">
                    <a:lumMod val="50000"/>
                  </a:schemeClr>
                </a:solidFill>
              </a:rPr>
              <a:t>our word in this epistle, note that person and do not keep company with him, that he may be ashamed.</a:t>
            </a:r>
            <a:r>
              <a:rPr lang="en-US" sz="3200" i="1" dirty="0">
                <a:solidFill>
                  <a:schemeClr val="accent2">
                    <a:lumMod val="50000"/>
                  </a:schemeClr>
                </a:solidFill>
              </a:rPr>
              <a:t> </a:t>
            </a:r>
            <a:r>
              <a:rPr lang="en-US" sz="3200" baseline="30000" dirty="0"/>
              <a:t>15</a:t>
            </a:r>
            <a:r>
              <a:rPr lang="en-US" sz="3200" dirty="0"/>
              <a:t> </a:t>
            </a:r>
            <a:r>
              <a:rPr lang="en-US" sz="3200" dirty="0">
                <a:solidFill>
                  <a:schemeClr val="accent2">
                    <a:lumMod val="50000"/>
                  </a:schemeClr>
                </a:solidFill>
              </a:rPr>
              <a:t>Yet do not count him as an enemy, but admonish him as a brother.</a:t>
            </a:r>
            <a:endParaRPr lang="en-US" sz="3200" dirty="0">
              <a:solidFill>
                <a:schemeClr val="accent2">
                  <a:lumMod val="50000"/>
                </a:schemeClr>
              </a:solidFill>
            </a:endParaRPr>
          </a:p>
        </p:txBody>
      </p:sp>
    </p:spTree>
    <p:extLst>
      <p:ext uri="{BB962C8B-B14F-4D97-AF65-F5344CB8AC3E}">
        <p14:creationId xmlns:p14="http://schemas.microsoft.com/office/powerpoint/2010/main" val="31204575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3"/>
                                        </p:tgtEl>
                                      </p:cBhvr>
                                    </p:animEffect>
                                    <p:set>
                                      <p:cBhvr>
                                        <p:cTn id="12" dur="1" fill="hold">
                                          <p:stCondLst>
                                            <p:cond delay="499"/>
                                          </p:stCondLst>
                                        </p:cTn>
                                        <p:tgtEl>
                                          <p:spTgt spid="23"/>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22"/>
                                        </p:tgtEl>
                                      </p:cBhvr>
                                    </p:animEffect>
                                    <p:set>
                                      <p:cBhvr>
                                        <p:cTn id="15"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3" grpId="1"/>
    </p:bldLst>
  </p:timing>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E65ECD9F-6721-4526-9C68-607F9C61CA46}" vid="{9CA39E26-0716-4D1D-BE16-B15781B582FE}"/>
    </a:ext>
  </a:extLst>
</a:theme>
</file>

<file path=docProps/app.xml><?xml version="1.0" encoding="utf-8"?>
<Properties xmlns="http://schemas.openxmlformats.org/officeDocument/2006/extended-properties" xmlns:vt="http://schemas.openxmlformats.org/officeDocument/2006/docPropsVTypes">
  <Template>1 Corinthians</Template>
  <TotalTime>4227</TotalTime>
  <Words>936</Words>
  <Application>Microsoft Office PowerPoint</Application>
  <PresentationFormat>On-screen Show (4:3)</PresentationFormat>
  <Paragraphs>346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vtks distress</vt:lpstr>
      <vt:lpstr>Times New Roman</vt:lpstr>
      <vt:lpstr>GreeceBlack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10</cp:revision>
  <dcterms:created xsi:type="dcterms:W3CDTF">2014-09-25T14:00:31Z</dcterms:created>
  <dcterms:modified xsi:type="dcterms:W3CDTF">2014-09-28T12:27:32Z</dcterms:modified>
</cp:coreProperties>
</file>